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11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676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419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191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434609"/>
            <a:ext cx="374904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2551176"/>
            <a:ext cx="3749040" cy="31455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798020" y="538594"/>
            <a:ext cx="1808485" cy="51671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50174">
            <a:off x="4827538" y="836203"/>
            <a:ext cx="3657600" cy="493776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Imagen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55093">
            <a:off x="2359666" y="458370"/>
            <a:ext cx="4424669" cy="3079124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2 imágenes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6835967" y="278688"/>
            <a:ext cx="1695954" cy="4845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924825"/>
            <a:ext cx="8001000" cy="1709928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4800600"/>
            <a:ext cx="8001000" cy="1219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8" name="Picture 7" descr="shortRu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25" y="466612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85255">
            <a:off x="2866028" y="3182426"/>
            <a:ext cx="1695954" cy="484558"/>
          </a:xfrm>
          <a:prstGeom prst="rect">
            <a:avLst/>
          </a:prstGeom>
        </p:spPr>
      </p:pic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150321">
            <a:off x="4329929" y="546774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317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80673">
            <a:off x="699762" y="451178"/>
            <a:ext cx="4163077" cy="2961146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3 imágenes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3480" y="4800600"/>
            <a:ext cx="3246120" cy="118872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415567" y="369110"/>
            <a:ext cx="3794703" cy="272976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0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0973137">
            <a:off x="530124" y="631160"/>
            <a:ext cx="3837559" cy="2604282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 rot="470783">
            <a:off x="708565" y="3070624"/>
            <a:ext cx="3918749" cy="2827517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114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 rot="21240000">
            <a:off x="4717562" y="3396154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Clic para editar título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4 imágenes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4876800"/>
            <a:ext cx="3048000" cy="118872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Aft>
                <a:spcPts val="300"/>
              </a:spcAft>
              <a:buNone/>
              <a:defRPr sz="20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15" name="Picture 14" descr="parAv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8222">
            <a:off x="7428515" y="2619243"/>
            <a:ext cx="1580737" cy="451639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6339646" y="604321"/>
            <a:ext cx="1610332" cy="2025115"/>
          </a:xfrm>
          <a:prstGeom prst="rect">
            <a:avLst/>
          </a:prstGeom>
        </p:spPr>
      </p:pic>
      <p:pic>
        <p:nvPicPr>
          <p:cNvPr id="13" name="Picture 12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2260">
            <a:off x="4891846" y="985321"/>
            <a:ext cx="1610332" cy="2025115"/>
          </a:xfrm>
          <a:prstGeom prst="rect">
            <a:avLst/>
          </a:prstGeom>
        </p:spPr>
      </p:pic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 rot="247118">
            <a:off x="5075220" y="1165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 rot="271248">
            <a:off x="6523020" y="784774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 rot="253865">
            <a:off x="4519045" y="2873698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6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193488">
            <a:off x="610678" y="450635"/>
            <a:ext cx="3931920" cy="2834640"/>
          </a:xfrm>
          <a:solidFill>
            <a:srgbClr val="FFFFFF">
              <a:shade val="85000"/>
            </a:srgbClr>
          </a:solidFill>
          <a:ln w="31750" cap="sq">
            <a:solidFill>
              <a:srgbClr val="FDFDFD"/>
            </a:solidFill>
            <a:miter lim="800000"/>
          </a:ln>
          <a:effectLst>
            <a:outerShdw blurRad="88900" dist="44450" dir="90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 rot="21240000">
            <a:off x="455724" y="3551615"/>
            <a:ext cx="3474720" cy="1097280"/>
          </a:xfr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spcAft>
                <a:spcPts val="300"/>
              </a:spcAft>
              <a:buNone/>
              <a:defRPr sz="2800" kern="1200">
                <a:solidFill>
                  <a:schemeClr val="tx1"/>
                </a:solidFill>
                <a:latin typeface="Mistral" pitchFamily="66" charset="0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spcBef>
                <a:spcPts val="0"/>
              </a:spcBef>
              <a:spcAft>
                <a:spcPts val="1800"/>
              </a:spcAft>
              <a:buFont typeface="Wingdings 2" pitchFamily="18" charset="2"/>
              <a:buNone/>
            </a:pPr>
            <a:r>
              <a:rPr lang="es-ES_tradnl" smtClean="0"/>
              <a:t>Clic para editar título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7" name="Picture 6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6634" y="577849"/>
            <a:ext cx="1882589" cy="5461001"/>
          </a:xfrm>
        </p:spPr>
        <p:txBody>
          <a:bodyPr vert="eaVert"/>
          <a:lstStyle>
            <a:lvl1pPr>
              <a:defRPr sz="440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4" y="577849"/>
            <a:ext cx="5768788" cy="5461001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7" name="Picture 6" descr="vertical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2859" y="1562100"/>
            <a:ext cx="152400" cy="37338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8" name="Picture 7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Diapositiva de título con 3 imá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Pag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2057401"/>
            <a:ext cx="8001000" cy="2424766"/>
          </a:xfrm>
        </p:spPr>
        <p:txBody>
          <a:bodyPr anchor="b" anchorCtr="0">
            <a:noAutofit/>
          </a:bodyPr>
          <a:lstStyle>
            <a:lvl1pPr>
              <a:defRPr sz="5600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4800600"/>
            <a:ext cx="8001000" cy="1219200"/>
          </a:xfrm>
        </p:spPr>
        <p:txBody>
          <a:bodyPr/>
          <a:lstStyle>
            <a:lvl1pPr marL="0" indent="0" algn="ctr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4572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66660">
            <a:off x="5138374" y="599839"/>
            <a:ext cx="1610332" cy="2025115"/>
          </a:xfrm>
          <a:prstGeom prst="rect">
            <a:avLst/>
          </a:prstGeom>
        </p:spPr>
      </p:pic>
      <p:pic>
        <p:nvPicPr>
          <p:cNvPr id="11" name="Picture 10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29776">
            <a:off x="2072772" y="555386"/>
            <a:ext cx="1610332" cy="2025115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 rot="21254634">
            <a:off x="2256146" y="735839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>
          <a:xfrm rot="21315648">
            <a:off x="5321748" y="780292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  <p:pic>
        <p:nvPicPr>
          <p:cNvPr id="14" name="Picture 13" descr="pictureStamp-Fra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1790">
            <a:off x="3591963" y="936015"/>
            <a:ext cx="1610332" cy="2025115"/>
          </a:xfrm>
          <a:prstGeom prst="rect">
            <a:avLst/>
          </a:prstGeom>
        </p:spPr>
      </p:pic>
      <p:sp>
        <p:nvSpPr>
          <p:cNvPr id="17" name="Picture Placeholder 2"/>
          <p:cNvSpPr>
            <a:spLocks noGrp="1"/>
          </p:cNvSpPr>
          <p:nvPr>
            <p:ph type="pic" idx="17"/>
          </p:nvPr>
        </p:nvSpPr>
        <p:spPr>
          <a:xfrm rot="100778">
            <a:off x="3775337" y="1116468"/>
            <a:ext cx="1243584" cy="1664208"/>
          </a:xfrm>
          <a:solidFill>
            <a:srgbClr val="FFFFFF">
              <a:shade val="85000"/>
            </a:srgbClr>
          </a:solidFill>
          <a:ln w="114300" cap="sq">
            <a:noFill/>
            <a:miter lim="800000"/>
          </a:ln>
          <a:effectLst/>
          <a:scene3d>
            <a:camera prst="perspectiveRelaxed">
              <a:rot lat="0" lon="0" rev="0"/>
            </a:camera>
            <a:lightRig rig="twoPt" dir="t">
              <a:rot lat="0" lon="0" rev="7200000"/>
            </a:lightRig>
          </a:scene3d>
          <a:sp3d prstMaterial="matte">
            <a:contourClr>
              <a:srgbClr val="FFFFFF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Haga clic en el icono para agregar una imagen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1282700"/>
            <a:ext cx="8001000" cy="1917700"/>
          </a:xfrm>
        </p:spPr>
        <p:txBody>
          <a:bodyPr anchor="b" anchorCtr="0">
            <a:noAutofit/>
          </a:bodyPr>
          <a:lstStyle>
            <a:lvl1pPr algn="ctr">
              <a:defRPr sz="5600" b="0" cap="none" baseline="0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3644153"/>
            <a:ext cx="8001000" cy="833718"/>
          </a:xfrm>
        </p:spPr>
        <p:txBody>
          <a:bodyPr anchor="t" anchorCtr="0"/>
          <a:lstStyle>
            <a:lvl1pPr marL="0" indent="0" algn="ctr">
              <a:spcAft>
                <a:spcPts val="0"/>
              </a:spcAft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3528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3460" y="1936751"/>
            <a:ext cx="3749040" cy="4102100"/>
          </a:xfrm>
        </p:spPr>
        <p:txBody>
          <a:bodyPr>
            <a:normAutofit/>
          </a:bodyPr>
          <a:lstStyle>
            <a:lvl1pPr>
              <a:spcAft>
                <a:spcPts val="1600"/>
              </a:spcAft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9" name="Picture 8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460" y="1874838"/>
            <a:ext cx="3749040" cy="639762"/>
          </a:xfrm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3460" y="2590800"/>
            <a:ext cx="3749040" cy="3448050"/>
          </a:xfrm>
        </p:spPr>
        <p:txBody>
          <a:bodyPr>
            <a:normAutofit/>
          </a:bodyPr>
          <a:lstStyle>
            <a:lvl1pPr>
              <a:spcAft>
                <a:spcPts val="1400"/>
              </a:spcAft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11" name="Picture 10" descr="standard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524000"/>
            <a:ext cx="3733800" cy="15240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153" y="443752"/>
            <a:ext cx="3749040" cy="1707777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7494" y="430306"/>
            <a:ext cx="3749040" cy="560854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153" y="2554940"/>
            <a:ext cx="3749040" cy="314661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  <p:pic>
        <p:nvPicPr>
          <p:cNvPr id="9" name="Picture 8" descr="shortRu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98" y="2305609"/>
            <a:ext cx="2495550" cy="95250"/>
          </a:xfrm>
          <a:prstGeom prst="rect">
            <a:avLst/>
          </a:prstGeom>
          <a:effectLst>
            <a:outerShdw blurRad="254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PageOverlay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8001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905000"/>
            <a:ext cx="8001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72100" y="6158753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901D5F59-8BD7-7940-BFE1-24146527DC57}" type="datetimeFigureOut">
              <a:rPr lang="es-ES_tradnl" smtClean="0"/>
              <a:t>18/1/12</a:t>
            </a:fld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6220" y="6158753"/>
            <a:ext cx="1051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fld id="{4DBA84FB-5099-B544-BE1F-B165E08B1681}" type="slidenum">
              <a:rPr lang="es-ES_tradnl" smtClean="0"/>
              <a:t>‹Nr.›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0"/>
        </a:spcBef>
        <a:spcAft>
          <a:spcPts val="2000"/>
        </a:spcAft>
        <a:buFont typeface="Wingdings 2" pitchFamily="18" charset="2"/>
        <a:buChar char="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0"/>
        </a:spcBef>
        <a:spcAft>
          <a:spcPts val="1000"/>
        </a:spcAft>
        <a:buClr>
          <a:schemeClr val="bg2"/>
        </a:buClr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0"/>
        </a:spcBef>
        <a:spcAft>
          <a:spcPts val="1000"/>
        </a:spcAft>
        <a:buFont typeface="Wingdings 2" pitchFamily="18" charset="2"/>
        <a:buChar char="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smtClean="0"/>
              <a:t>Cap</a:t>
            </a:r>
            <a:r>
              <a:rPr lang="es-ES_tradnl" dirty="0" smtClean="0"/>
              <a:t>ítulo II </a:t>
            </a:r>
            <a:br>
              <a:rPr lang="es-ES_tradnl" dirty="0" smtClean="0"/>
            </a:br>
            <a:r>
              <a:rPr lang="es-ES_tradnl" dirty="0" smtClean="0"/>
              <a:t>A quién dar el mensaje y perfil del usuario</a:t>
            </a:r>
            <a:endParaRPr lang="es-ES_tradnl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_tradnl" dirty="0" smtClean="0"/>
              <a:t>Martha Monroy </a:t>
            </a:r>
          </a:p>
          <a:p>
            <a:r>
              <a:rPr lang="es-ES_tradnl" dirty="0" smtClean="0"/>
              <a:t>Carla Arnaldo </a:t>
            </a:r>
            <a:endParaRPr lang="es-ES_tradn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Usuario 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427780"/>
          </a:xfrm>
        </p:spPr>
        <p:txBody>
          <a:bodyPr>
            <a:normAutofit/>
          </a:bodyPr>
          <a:lstStyle/>
          <a:p>
            <a:r>
              <a:rPr lang="es-ES_tradnl" dirty="0" smtClean="0"/>
              <a:t>Para los que realmente diseñamos</a:t>
            </a:r>
          </a:p>
          <a:p>
            <a:r>
              <a:rPr lang="es-ES_tradnl" dirty="0" smtClean="0"/>
              <a:t>Nivel social, econ</a:t>
            </a:r>
            <a:r>
              <a:rPr lang="es-ES_tradnl" dirty="0" smtClean="0"/>
              <a:t>ómico y cultural</a:t>
            </a:r>
          </a:p>
          <a:p>
            <a:endParaRPr lang="es-ES_tradnl" dirty="0" smtClean="0"/>
          </a:p>
          <a:p>
            <a:pPr>
              <a:buNone/>
            </a:pPr>
            <a:endParaRPr lang="es-ES_tradnl" dirty="0" smtClean="0"/>
          </a:p>
          <a:p>
            <a:pPr>
              <a:buNone/>
            </a:pPr>
            <a:endParaRPr lang="es-ES_tradnl" dirty="0" smtClean="0"/>
          </a:p>
          <a:p>
            <a:pPr>
              <a:buNone/>
            </a:pPr>
            <a:endParaRPr lang="es-ES_tradnl" dirty="0" smtClean="0"/>
          </a:p>
          <a:p>
            <a:endParaRPr lang="es-ES_tradnl" dirty="0" smtClean="0"/>
          </a:p>
          <a:p>
            <a:r>
              <a:rPr lang="es-ES_tradnl" dirty="0" smtClean="0"/>
              <a:t>Todo para poder comunicarnos directamente con el</a:t>
            </a: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00" y="2711450"/>
            <a:ext cx="6096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Una lista necesaria para cualquier usuario: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s-ES_tradnl" dirty="0" smtClean="0"/>
              <a:t>Sexo </a:t>
            </a:r>
          </a:p>
          <a:p>
            <a:r>
              <a:rPr lang="es-ES_tradnl" dirty="0" smtClean="0"/>
              <a:t>Edad</a:t>
            </a:r>
          </a:p>
          <a:p>
            <a:r>
              <a:rPr lang="es-ES_tradnl" dirty="0" smtClean="0"/>
              <a:t>Escolaridad </a:t>
            </a:r>
          </a:p>
          <a:p>
            <a:r>
              <a:rPr lang="es-ES_tradnl" dirty="0" smtClean="0"/>
              <a:t>Clase social</a:t>
            </a:r>
          </a:p>
          <a:p>
            <a:r>
              <a:rPr lang="es-ES_tradnl" dirty="0" smtClean="0"/>
              <a:t>Actividad</a:t>
            </a:r>
          </a:p>
          <a:p>
            <a:r>
              <a:rPr lang="es-ES_tradnl" dirty="0" smtClean="0"/>
              <a:t>Nivel econ</a:t>
            </a:r>
            <a:r>
              <a:rPr lang="es-ES_tradnl" dirty="0" smtClean="0"/>
              <a:t>ómico</a:t>
            </a:r>
          </a:p>
          <a:p>
            <a:r>
              <a:rPr lang="es-ES_tradnl" dirty="0" smtClean="0"/>
              <a:t>Nivel cultural </a:t>
            </a:r>
          </a:p>
          <a:p>
            <a:r>
              <a:rPr lang="es-ES_tradnl" dirty="0" smtClean="0"/>
              <a:t>Ocupación </a:t>
            </a:r>
          </a:p>
          <a:p>
            <a:r>
              <a:rPr lang="es-ES_tradnl" dirty="0" smtClean="0"/>
              <a:t>Procedencia </a:t>
            </a:r>
          </a:p>
          <a:p>
            <a:r>
              <a:rPr lang="es-ES_tradnl" dirty="0" smtClean="0"/>
              <a:t>Estilo de vida</a:t>
            </a: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982" y="1574799"/>
            <a:ext cx="3189817" cy="238534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360" y="2705100"/>
            <a:ext cx="3122646" cy="227965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5982" y="4011873"/>
            <a:ext cx="3189817" cy="25921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Seg</a:t>
            </a:r>
            <a:r>
              <a:rPr lang="es-ES_tradnl" dirty="0" smtClean="0"/>
              <a:t>ún Roland Barthes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Objeto: la marca, producto o servicio que se promueve</a:t>
            </a:r>
          </a:p>
          <a:p>
            <a:r>
              <a:rPr lang="es-ES_tradnl" dirty="0" smtClean="0"/>
              <a:t>Soporte: lo que se usa en la construcci</a:t>
            </a:r>
            <a:r>
              <a:rPr lang="es-ES_tradnl" dirty="0" smtClean="0"/>
              <a:t>ón de un mensaje visual </a:t>
            </a:r>
            <a:endParaRPr lang="es-ES_tradnl" dirty="0" smtClean="0"/>
          </a:p>
          <a:p>
            <a:r>
              <a:rPr lang="es-ES_tradnl" dirty="0" smtClean="0"/>
              <a:t>Variante: para enfatizar el contenido o mensaje, desde gestual hasta lo postural, color, textura contraste etc. </a:t>
            </a:r>
          </a:p>
          <a:p>
            <a:endParaRPr lang="es-ES_tradn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¿</a:t>
            </a:r>
            <a:r>
              <a:rPr lang="es-ES_tradnl" dirty="0" smtClean="0"/>
              <a:t>Para qu</a:t>
            </a:r>
            <a:r>
              <a:rPr lang="es-ES_tradnl" dirty="0" smtClean="0"/>
              <a:t>é ?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Eliminar la ambigüedad del mensaje , que se de el sentido que interesa que se pase al perceptor</a:t>
            </a:r>
          </a:p>
          <a:p>
            <a:r>
              <a:rPr lang="es-ES_tradnl" dirty="0" smtClean="0"/>
              <a:t>“anclaje de sentido  o decodificaci</a:t>
            </a:r>
            <a:r>
              <a:rPr lang="es-ES_tradnl" dirty="0" smtClean="0"/>
              <a:t>ón automática”</a:t>
            </a: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18" y="3312791"/>
            <a:ext cx="3560389" cy="332691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333" y="3314565"/>
            <a:ext cx="4433517" cy="332513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An</a:t>
            </a:r>
            <a:r>
              <a:rPr lang="es-ES_tradnl" dirty="0" smtClean="0"/>
              <a:t>álisis FODA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Fortalezas</a:t>
            </a:r>
          </a:p>
          <a:p>
            <a:r>
              <a:rPr lang="es-ES_tradnl" dirty="0" smtClean="0"/>
              <a:t>Oportunidades</a:t>
            </a:r>
          </a:p>
          <a:p>
            <a:r>
              <a:rPr lang="es-ES_tradnl" dirty="0" smtClean="0"/>
              <a:t>Debilidades</a:t>
            </a:r>
          </a:p>
          <a:p>
            <a:r>
              <a:rPr lang="es-ES_tradnl" dirty="0" smtClean="0"/>
              <a:t>Amenazas</a:t>
            </a:r>
          </a:p>
          <a:p>
            <a:pPr lvl="1"/>
            <a:r>
              <a:rPr lang="es-ES_tradnl" dirty="0" smtClean="0"/>
              <a:t>Despu</a:t>
            </a:r>
            <a:r>
              <a:rPr lang="es-ES_tradnl" dirty="0" smtClean="0"/>
              <a:t>és del cuadro se detecta el problema, la necesidad, posibles soluciones, se hacen hipótesis y abducciones. </a:t>
            </a:r>
            <a:endParaRPr lang="es-ES_tradnl" dirty="0" smtClean="0"/>
          </a:p>
          <a:p>
            <a:endParaRPr lang="es-ES_tradnl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Mensaje 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Tomar en cuenta toda la info. Con objetividad, pensar qu</a:t>
            </a:r>
            <a:r>
              <a:rPr lang="es-ES_tradnl" dirty="0" smtClean="0"/>
              <a:t>é tipo de mensaje necesitamos transmitir</a:t>
            </a:r>
          </a:p>
          <a:p>
            <a:r>
              <a:rPr lang="es-ES_tradnl" dirty="0" smtClean="0"/>
              <a:t>Hacer que algo creíble sea imposible y no al revés </a:t>
            </a:r>
          </a:p>
          <a:p>
            <a:r>
              <a:rPr lang="es-ES_tradnl" dirty="0" smtClean="0"/>
              <a:t>Usar objetos, soportes y variantes como una valiosa herramienta </a:t>
            </a:r>
            <a:endParaRPr lang="es-ES_tradn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Competencia directa e indirecta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Se necesita desarrollar una amplia investigaci</a:t>
            </a:r>
            <a:r>
              <a:rPr lang="es-ES_tradnl" dirty="0" smtClean="0"/>
              <a:t>ón</a:t>
            </a:r>
          </a:p>
          <a:p>
            <a:pPr lvl="1"/>
            <a:r>
              <a:rPr lang="es-ES_tradnl" dirty="0" smtClean="0"/>
              <a:t>Competencia directa: toda empresa o institución que ofrece los mismos productos o servicios. Comparte el </a:t>
            </a:r>
            <a:r>
              <a:rPr lang="es-ES_tradnl" dirty="0" err="1" smtClean="0"/>
              <a:t>target</a:t>
            </a:r>
            <a:r>
              <a:rPr lang="es-ES_tradnl" dirty="0" smtClean="0"/>
              <a:t> con el mismo interés</a:t>
            </a:r>
          </a:p>
          <a:p>
            <a:pPr lvl="1"/>
            <a:r>
              <a:rPr lang="es-ES_tradnl" dirty="0" smtClean="0"/>
              <a:t>Competencia indirecta: servicios o productos similares. Comparten el mismo </a:t>
            </a:r>
            <a:r>
              <a:rPr lang="es-ES_tradnl" dirty="0" err="1" smtClean="0"/>
              <a:t>target</a:t>
            </a:r>
            <a:r>
              <a:rPr lang="es-ES_tradnl" dirty="0" smtClean="0"/>
              <a:t>, con ciertas diferencias</a:t>
            </a: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485" y="4412689"/>
            <a:ext cx="3961778" cy="22285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3753" y="4412689"/>
            <a:ext cx="3578747" cy="229039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Documental de viaje">
  <a:themeElements>
    <a:clrScheme name="Documental de viaje">
      <a:dk1>
        <a:sysClr val="windowText" lastClr="000000"/>
      </a:dk1>
      <a:lt1>
        <a:srgbClr val="EAC968"/>
      </a:lt1>
      <a:dk2>
        <a:srgbClr val="2A2515"/>
      </a:dk2>
      <a:lt2>
        <a:srgbClr val="82682C"/>
      </a:lt2>
      <a:accent1>
        <a:srgbClr val="B74D21"/>
      </a:accent1>
      <a:accent2>
        <a:srgbClr val="A32323"/>
      </a:accent2>
      <a:accent3>
        <a:srgbClr val="4576A3"/>
      </a:accent3>
      <a:accent4>
        <a:srgbClr val="615D9A"/>
      </a:accent4>
      <a:accent5>
        <a:srgbClr val="67924B"/>
      </a:accent5>
      <a:accent6>
        <a:srgbClr val="BF7B1B"/>
      </a:accent6>
      <a:hlink>
        <a:srgbClr val="99350B"/>
      </a:hlink>
      <a:folHlink>
        <a:srgbClr val="785140"/>
      </a:folHlink>
    </a:clrScheme>
    <a:fontScheme name="Documental de viaje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Documental de viaj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130000"/>
              </a:schemeClr>
              <a:schemeClr val="phClr">
                <a:tint val="80000"/>
                <a:satMod val="150000"/>
              </a:schemeClr>
            </a:duotone>
          </a:blip>
          <a:tile tx="0" ty="0" sx="50000" sy="5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6600000" sx="102000" sy="102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88900" dist="63500" dir="2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sunset" dir="t">
              <a:rot lat="0" lon="0" rev="4200000"/>
            </a:lightRig>
          </a:scene3d>
          <a:sp3d>
            <a:bevelT w="635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0000"/>
                <a:hueMod val="85000"/>
                <a:satMod val="300000"/>
                <a:lumMod val="100000"/>
              </a:schemeClr>
            </a:gs>
            <a:gs pos="40000">
              <a:schemeClr val="phClr">
                <a:tint val="45000"/>
                <a:shade val="99000"/>
                <a:hueMod val="95000"/>
                <a:satMod val="300000"/>
                <a:lumMod val="100000"/>
              </a:schemeClr>
            </a:gs>
            <a:gs pos="100000">
              <a:schemeClr val="phClr">
                <a:shade val="20000"/>
                <a:hueMod val="95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70000"/>
                <a:satMod val="2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Documental de viaje.thmx</Template>
  <TotalTime>31</TotalTime>
  <Words>247</Words>
  <Application>Microsoft Macintosh PowerPoint</Application>
  <PresentationFormat>Presentación en pantalla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Documental de viaje</vt:lpstr>
      <vt:lpstr>Capítulo II  A quién dar el mensaje y perfil del usuario</vt:lpstr>
      <vt:lpstr>Usuario </vt:lpstr>
      <vt:lpstr>Una lista necesaria para cualquier usuario:</vt:lpstr>
      <vt:lpstr>Según Roland Barthes</vt:lpstr>
      <vt:lpstr>¿Para qué ?</vt:lpstr>
      <vt:lpstr>Análisis FODA</vt:lpstr>
      <vt:lpstr>Mensaje </vt:lpstr>
      <vt:lpstr>Competencia directa e indirecta</vt:lpstr>
    </vt:vector>
  </TitlesOfParts>
  <Company>home and student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II  A quién dar el mensaje y perfil del usuario</dc:title>
  <dc:creator>carla arnaldo </dc:creator>
  <cp:lastModifiedBy>carla arnaldo </cp:lastModifiedBy>
  <cp:revision>1</cp:revision>
  <dcterms:created xsi:type="dcterms:W3CDTF">2012-01-18T20:25:06Z</dcterms:created>
  <dcterms:modified xsi:type="dcterms:W3CDTF">2012-01-18T20:56:46Z</dcterms:modified>
</cp:coreProperties>
</file>